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68" r:id="rId4"/>
    <p:sldId id="274" r:id="rId5"/>
    <p:sldId id="266" r:id="rId6"/>
    <p:sldId id="294" r:id="rId7"/>
    <p:sldId id="267" r:id="rId8"/>
    <p:sldId id="290" r:id="rId9"/>
    <p:sldId id="287" r:id="rId10"/>
    <p:sldId id="288" r:id="rId11"/>
    <p:sldId id="289" r:id="rId12"/>
    <p:sldId id="271" r:id="rId13"/>
    <p:sldId id="258" r:id="rId14"/>
    <p:sldId id="293" r:id="rId15"/>
    <p:sldId id="269" r:id="rId16"/>
    <p:sldId id="270" r:id="rId17"/>
    <p:sldId id="291" r:id="rId18"/>
    <p:sldId id="292" r:id="rId19"/>
    <p:sldId id="295" r:id="rId2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FFFFFF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21D36B04-5FB7-4A94-95DB-78882CBF3E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40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24" tIns="46913" rIns="93824" bIns="469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D03240F7-4857-4A10-9696-D1D2597D49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144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3240F7-4857-4A10-9696-D1D2597D49C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33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4" name="Rectangle 32"/>
          <p:cNvSpPr>
            <a:spLocks noGrp="1" noChangeArrowheads="1"/>
          </p:cNvSpPr>
          <p:nvPr>
            <p:ph type="ctrTitle" sz="quarter"/>
          </p:nvPr>
        </p:nvSpPr>
        <p:spPr>
          <a:xfrm>
            <a:off x="2362200" y="1143000"/>
            <a:ext cx="5638800" cy="24384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667000" y="3886200"/>
            <a:ext cx="5334000" cy="12858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166" name="Rectangle 9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167" name="Rectangle 9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168" name="Rectangle 9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0B619D5-BAA2-40BD-921F-54B339FA45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174250-08D3-464E-A700-E88BA5D9D3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228600"/>
            <a:ext cx="16383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1200" y="228600"/>
            <a:ext cx="47625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A69193-8E79-4C8A-9A83-33230DD81D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B130F6-7379-477A-9E9A-74B27D3E6E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CA67E-A464-435B-8583-20C3CF6399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0" y="1371600"/>
            <a:ext cx="3048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371600"/>
            <a:ext cx="3048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60ECD-0DC2-4799-B773-206B620339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4FB5CB-68D0-46E7-B8A3-0AE60E99E4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AFD94-6369-4C6F-ACB5-DD1C7B8D2D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20C36B-EAE6-4249-A7EB-036FDB5073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4B4A98-90FA-47BE-8CAF-11264B20A8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332523-8BD8-4FD9-9E92-601B389C27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Rectangle 3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228600"/>
            <a:ext cx="6553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57" name="Rectangle 3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0" y="1371600"/>
            <a:ext cx="6248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68" name="Rectangle 4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524000" y="6324600"/>
            <a:ext cx="137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6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324600"/>
            <a:ext cx="4267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7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7600" y="6324600"/>
            <a:ext cx="106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fld id="{82EEE6CA-9ED0-436B-BBFE-8B8C8ACA43E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10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Verdana" pitchFamily="34" charset="0"/>
        <a:buChar char="−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Verdana" pitchFamily="34" charset="0"/>
        <a:buChar char="−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0"/>
            <a:ext cx="7620000" cy="6858000"/>
          </a:xfrm>
          <a:prstGeom prst="rect">
            <a:avLst/>
          </a:prstGeom>
        </p:spPr>
      </p:pic>
      <p:sp>
        <p:nvSpPr>
          <p:cNvPr id="4101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Public Safety Communications Upgrade Project</a:t>
            </a:r>
            <a:endParaRPr lang="en-US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smtClean="0"/>
              <a:t>Emergency Services Update</a:t>
            </a:r>
            <a:endParaRPr lang="en-US" dirty="0" smtClean="0"/>
          </a:p>
          <a:p>
            <a:pPr algn="r"/>
            <a:r>
              <a:rPr lang="en-US" dirty="0" smtClean="0"/>
              <a:t>July 23, 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Coverage Projection </a:t>
            </a:r>
            <a:r>
              <a:rPr lang="en-US" sz="1600" dirty="0" smtClean="0"/>
              <a:t>(Port Inbound)</a:t>
            </a:r>
            <a:endParaRPr lang="en-US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9" y="1295400"/>
            <a:ext cx="5310187" cy="5108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839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Coverage Projection </a:t>
            </a:r>
            <a:r>
              <a:rPr lang="en-US" sz="1600" dirty="0" smtClean="0"/>
              <a:t>(Port Outbound)</a:t>
            </a:r>
            <a:endParaRPr lang="en-US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95400"/>
            <a:ext cx="5562600" cy="5420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169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Tentative Channel Plan</a:t>
            </a:r>
            <a:endParaRPr lang="en-US" sz="2800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752600" y="1524000"/>
            <a:ext cx="3276600" cy="4800600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              </a:t>
            </a:r>
            <a:r>
              <a:rPr lang="en-US" sz="1600" b="1" dirty="0" smtClean="0"/>
              <a:t>BANK A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1. Fire &amp; EMS Paging</a:t>
            </a:r>
            <a:br>
              <a:rPr lang="en-US" sz="1600" dirty="0" smtClean="0"/>
            </a:br>
            <a:r>
              <a:rPr lang="en-US" sz="1600" dirty="0" smtClean="0"/>
              <a:t>2. Fire Communications</a:t>
            </a:r>
            <a:br>
              <a:rPr lang="en-US" sz="1600" dirty="0" smtClean="0"/>
            </a:br>
            <a:r>
              <a:rPr lang="en-US" sz="1600" dirty="0" smtClean="0"/>
              <a:t>3. EMS Communications</a:t>
            </a:r>
            <a:br>
              <a:rPr lang="en-US" sz="1600" dirty="0" smtClean="0"/>
            </a:br>
            <a:r>
              <a:rPr lang="en-US" sz="1600" dirty="0" smtClean="0"/>
              <a:t>4. Wide-area tactical repeater</a:t>
            </a:r>
            <a:br>
              <a:rPr lang="en-US" sz="1600" dirty="0" smtClean="0"/>
            </a:br>
            <a:r>
              <a:rPr lang="en-US" sz="1600" dirty="0" smtClean="0"/>
              <a:t>5. Ground 1</a:t>
            </a:r>
            <a:br>
              <a:rPr lang="en-US" sz="1600" dirty="0" smtClean="0"/>
            </a:br>
            <a:r>
              <a:rPr lang="en-US" sz="1600" dirty="0" smtClean="0"/>
              <a:t>6. Ground 2</a:t>
            </a:r>
            <a:br>
              <a:rPr lang="en-US" sz="1600" dirty="0" smtClean="0"/>
            </a:br>
            <a:r>
              <a:rPr lang="en-US" sz="1600" dirty="0" smtClean="0"/>
              <a:t>7. Ground 3</a:t>
            </a:r>
            <a:br>
              <a:rPr lang="en-US" sz="1600" dirty="0" smtClean="0"/>
            </a:br>
            <a:r>
              <a:rPr lang="en-US" sz="1600" dirty="0" smtClean="0"/>
              <a:t>8. Ground 4</a:t>
            </a:r>
            <a:br>
              <a:rPr lang="en-US" sz="1600" dirty="0" smtClean="0"/>
            </a:br>
            <a:r>
              <a:rPr lang="en-US" sz="1600" dirty="0" smtClean="0"/>
              <a:t>9. Ground 5</a:t>
            </a:r>
            <a:br>
              <a:rPr lang="en-US" sz="1600" dirty="0" smtClean="0"/>
            </a:br>
            <a:r>
              <a:rPr lang="en-US" sz="1600" dirty="0" smtClean="0"/>
              <a:t>10. EMS – Secondary</a:t>
            </a:r>
            <a:br>
              <a:rPr lang="en-US" sz="1600" dirty="0" smtClean="0"/>
            </a:br>
            <a:r>
              <a:rPr lang="en-US" sz="1600" dirty="0" smtClean="0"/>
              <a:t>11. EMS - Hospital</a:t>
            </a:r>
            <a:br>
              <a:rPr lang="en-US" sz="1600" dirty="0" smtClean="0"/>
            </a:br>
            <a:r>
              <a:rPr lang="en-US" sz="1600" dirty="0" smtClean="0"/>
              <a:t>12. EMS Statewide</a:t>
            </a:r>
            <a:br>
              <a:rPr lang="en-US" sz="1600" dirty="0" smtClean="0"/>
            </a:br>
            <a:r>
              <a:rPr lang="en-US" sz="1600" dirty="0" smtClean="0"/>
              <a:t>13. TBD </a:t>
            </a:r>
            <a:br>
              <a:rPr lang="en-US" sz="1600" dirty="0" smtClean="0"/>
            </a:br>
            <a:r>
              <a:rPr lang="en-US" sz="1600" dirty="0" smtClean="0"/>
              <a:t>14. TBD</a:t>
            </a:r>
            <a:br>
              <a:rPr lang="en-US" sz="1600" dirty="0" smtClean="0"/>
            </a:br>
            <a:r>
              <a:rPr lang="en-US" sz="1600" dirty="0" smtClean="0"/>
              <a:t>15. TBD</a:t>
            </a:r>
            <a:br>
              <a:rPr lang="en-US" sz="1600" dirty="0" smtClean="0"/>
            </a:br>
            <a:r>
              <a:rPr lang="en-US" sz="1600" dirty="0" smtClean="0"/>
              <a:t>16. TBD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 bwMode="auto">
          <a:xfrm>
            <a:off x="5181600" y="1524000"/>
            <a:ext cx="3276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−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−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         </a:t>
            </a:r>
            <a:r>
              <a:rPr lang="en-US" sz="1600" b="1" dirty="0" smtClean="0"/>
              <a:t>BANK B (Interop)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1. Fire Communications</a:t>
            </a:r>
            <a:br>
              <a:rPr lang="en-US" sz="1600" dirty="0" smtClean="0"/>
            </a:br>
            <a:r>
              <a:rPr lang="en-US" sz="1600" dirty="0" smtClean="0"/>
              <a:t>2. EMS Communications</a:t>
            </a:r>
            <a:br>
              <a:rPr lang="en-US" sz="1600" dirty="0" smtClean="0"/>
            </a:br>
            <a:r>
              <a:rPr lang="en-US" sz="1600" dirty="0" smtClean="0"/>
              <a:t>3. </a:t>
            </a:r>
            <a:r>
              <a:rPr lang="en-US" sz="1600" dirty="0" err="1" smtClean="0"/>
              <a:t>Natl</a:t>
            </a:r>
            <a:r>
              <a:rPr lang="en-US" sz="1600" dirty="0" smtClean="0"/>
              <a:t> Interop – VHF Call</a:t>
            </a:r>
            <a:br>
              <a:rPr lang="en-US" sz="1600" dirty="0" smtClean="0"/>
            </a:br>
            <a:r>
              <a:rPr lang="en-US" sz="1600" dirty="0" smtClean="0"/>
              <a:t>4. </a:t>
            </a:r>
            <a:r>
              <a:rPr lang="en-US" sz="1600" dirty="0" err="1" smtClean="0"/>
              <a:t>Natl</a:t>
            </a:r>
            <a:r>
              <a:rPr lang="en-US" sz="1600" dirty="0" smtClean="0"/>
              <a:t> Interop – VHF Tac1</a:t>
            </a:r>
            <a:br>
              <a:rPr lang="en-US" sz="1600" dirty="0" smtClean="0"/>
            </a:br>
            <a:r>
              <a:rPr lang="en-US" sz="1600" dirty="0" smtClean="0"/>
              <a:t>5. </a:t>
            </a:r>
            <a:r>
              <a:rPr lang="en-US" sz="1600" dirty="0" err="1" smtClean="0"/>
              <a:t>Natl</a:t>
            </a:r>
            <a:r>
              <a:rPr lang="en-US" sz="1600" dirty="0" smtClean="0"/>
              <a:t> Interop – VHF Tac2</a:t>
            </a:r>
            <a:br>
              <a:rPr lang="en-US" sz="1600" dirty="0" smtClean="0"/>
            </a:br>
            <a:r>
              <a:rPr lang="en-US" sz="1600" dirty="0" smtClean="0"/>
              <a:t>6. </a:t>
            </a:r>
            <a:r>
              <a:rPr lang="en-US" sz="1600" dirty="0" err="1"/>
              <a:t>Natl</a:t>
            </a:r>
            <a:r>
              <a:rPr lang="en-US" sz="1600" dirty="0"/>
              <a:t> Interop – VHF </a:t>
            </a:r>
            <a:r>
              <a:rPr lang="en-US" sz="1600" dirty="0" smtClean="0"/>
              <a:t>Tac3</a:t>
            </a:r>
            <a:br>
              <a:rPr lang="en-US" sz="1600" dirty="0" smtClean="0"/>
            </a:br>
            <a:r>
              <a:rPr lang="en-US" sz="1600" dirty="0" smtClean="0"/>
              <a:t>7. </a:t>
            </a:r>
            <a:r>
              <a:rPr lang="en-US" sz="1600" dirty="0" err="1" smtClean="0"/>
              <a:t>Natl</a:t>
            </a:r>
            <a:r>
              <a:rPr lang="en-US" sz="1600" dirty="0" smtClean="0"/>
              <a:t> </a:t>
            </a:r>
            <a:r>
              <a:rPr lang="en-US" sz="1600" dirty="0"/>
              <a:t>Interop – VHF </a:t>
            </a:r>
            <a:r>
              <a:rPr lang="en-US" sz="1600" dirty="0" smtClean="0"/>
              <a:t>Tac4 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8</a:t>
            </a:r>
            <a:r>
              <a:rPr lang="en-US" sz="1600" dirty="0" smtClean="0"/>
              <a:t>. TBD</a:t>
            </a:r>
            <a:br>
              <a:rPr lang="en-US" sz="1600" dirty="0" smtClean="0"/>
            </a:br>
            <a:r>
              <a:rPr lang="en-US" sz="1600" dirty="0" smtClean="0"/>
              <a:t>9. TBD</a:t>
            </a:r>
            <a:br>
              <a:rPr lang="en-US" sz="1600" dirty="0" smtClean="0"/>
            </a:br>
            <a:r>
              <a:rPr lang="en-US" sz="1600" dirty="0" smtClean="0"/>
              <a:t>10. TBD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11. TBD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12. TBD</a:t>
            </a:r>
            <a:br>
              <a:rPr lang="en-US" sz="1600" dirty="0" smtClean="0"/>
            </a:br>
            <a:r>
              <a:rPr lang="en-US" sz="1600" dirty="0" smtClean="0"/>
              <a:t>13. TBD</a:t>
            </a:r>
            <a:br>
              <a:rPr lang="en-US" sz="1600" dirty="0" smtClean="0"/>
            </a:br>
            <a:r>
              <a:rPr lang="en-US" sz="1600" dirty="0" smtClean="0"/>
              <a:t>14. TBD</a:t>
            </a:r>
            <a:br>
              <a:rPr lang="en-US" sz="1600" dirty="0" smtClean="0"/>
            </a:br>
            <a:r>
              <a:rPr lang="en-US" sz="1600" dirty="0" smtClean="0"/>
              <a:t>15. TBD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16. TBD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5029200" y="1600200"/>
            <a:ext cx="0" cy="411480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Equipment</a:t>
            </a:r>
            <a:endParaRPr lang="en-US" sz="2800" dirty="0"/>
          </a:p>
        </p:txBody>
      </p:sp>
      <p:pic>
        <p:nvPicPr>
          <p:cNvPr id="6146" name="Picture 2" descr="http://www.school-radio.com/assets/images/tk-2312kortk-3312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0" r="35075"/>
          <a:stretch/>
        </p:blipFill>
        <p:spPr bwMode="auto">
          <a:xfrm>
            <a:off x="6400800" y="1453321"/>
            <a:ext cx="1336348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www.novacommunications.com/store/media/catalog/product/cache/1/image/9df78eab33525d08d6e5fb8d27136e95/m/i/minitor_vi_front_view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6" t="7450" r="25598" b="7689"/>
          <a:stretch/>
        </p:blipFill>
        <p:spPr bwMode="auto">
          <a:xfrm>
            <a:off x="2456204" y="1961971"/>
            <a:ext cx="1451361" cy="223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radiodepot.com/Motorola-Portabl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83"/>
          <a:stretch/>
        </p:blipFill>
        <p:spPr bwMode="auto">
          <a:xfrm>
            <a:off x="5334000" y="4648200"/>
            <a:ext cx="2286000" cy="1703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www.ashcoms.co.nz/products/tait-tp93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498" y="1070361"/>
            <a:ext cx="2112197" cy="341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www.dbdigicom.com/kenwood%207360h%208360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129" y="5129567"/>
            <a:ext cx="2734913" cy="102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Plan to procure equipment in 2016</a:t>
            </a:r>
            <a:endParaRPr lang="en-US" sz="1800" dirty="0" smtClean="0"/>
          </a:p>
          <a:p>
            <a:r>
              <a:rPr lang="en-US" dirty="0" smtClean="0"/>
              <a:t>You may push it to early 2017 if necessary</a:t>
            </a:r>
          </a:p>
          <a:p>
            <a:r>
              <a:rPr lang="en-US" dirty="0" smtClean="0"/>
              <a:t>County bid </a:t>
            </a:r>
            <a:r>
              <a:rPr lang="en-US" sz="1800" dirty="0" smtClean="0"/>
              <a:t>(Strength in numbers)</a:t>
            </a:r>
          </a:p>
          <a:p>
            <a:r>
              <a:rPr lang="en-US" dirty="0" smtClean="0"/>
              <a:t>State bid</a:t>
            </a:r>
          </a:p>
          <a:p>
            <a:r>
              <a:rPr lang="en-US" dirty="0" smtClean="0"/>
              <a:t>County pager cache</a:t>
            </a:r>
          </a:p>
          <a:p>
            <a:pPr lvl="1"/>
            <a:r>
              <a:rPr lang="en-US" dirty="0" smtClean="0"/>
              <a:t>Approximately 500 pagers</a:t>
            </a:r>
          </a:p>
          <a:p>
            <a:pPr lvl="1"/>
            <a:r>
              <a:rPr lang="en-US" dirty="0" smtClean="0"/>
              <a:t>Will be distributed equally to fire &amp; EMS departments</a:t>
            </a:r>
          </a:p>
          <a:p>
            <a:pPr lvl="1"/>
            <a:r>
              <a:rPr lang="en-US" dirty="0" smtClean="0"/>
              <a:t>Figure 9 pagers per department</a:t>
            </a:r>
            <a:endParaRPr lang="en-US" dirty="0" smtClean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End user radio equipment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8598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VHF High band </a:t>
            </a:r>
            <a:r>
              <a:rPr lang="en-US" sz="1800" dirty="0" smtClean="0"/>
              <a:t>(136-174 </a:t>
            </a:r>
            <a:r>
              <a:rPr lang="en-US" sz="1800" dirty="0" err="1" smtClean="0"/>
              <a:t>Mhz</a:t>
            </a:r>
            <a:r>
              <a:rPr lang="en-US" sz="1800" dirty="0" smtClean="0"/>
              <a:t>)</a:t>
            </a:r>
            <a:endParaRPr lang="en-US" sz="1800" dirty="0" smtClean="0"/>
          </a:p>
          <a:p>
            <a:r>
              <a:rPr lang="en-US" dirty="0" smtClean="0"/>
              <a:t>MDC-1200 signaling capable</a:t>
            </a:r>
          </a:p>
          <a:p>
            <a:r>
              <a:rPr lang="en-US" dirty="0" smtClean="0"/>
              <a:t>Must be able to display 8 character unit/channel ID (UID)</a:t>
            </a:r>
          </a:p>
          <a:p>
            <a:r>
              <a:rPr lang="en-US" dirty="0" smtClean="0"/>
              <a:t>Emergency Function</a:t>
            </a:r>
          </a:p>
          <a:p>
            <a:r>
              <a:rPr lang="en-US" dirty="0" smtClean="0"/>
              <a:t>50W or 100W – user preference</a:t>
            </a:r>
          </a:p>
          <a:p>
            <a:r>
              <a:rPr lang="en-US" dirty="0" smtClean="0"/>
              <a:t>P25 not required </a:t>
            </a:r>
            <a:br>
              <a:rPr lang="en-US" dirty="0" smtClean="0"/>
            </a:br>
            <a:r>
              <a:rPr lang="en-US" sz="1800" dirty="0" smtClean="0"/>
              <a:t>(Unless equipment is grant funded)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End user radio specifications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1371600"/>
            <a:ext cx="6248400" cy="5181600"/>
          </a:xfrm>
        </p:spPr>
        <p:txBody>
          <a:bodyPr/>
          <a:lstStyle/>
          <a:p>
            <a:r>
              <a:rPr lang="en-US" sz="2000" dirty="0" smtClean="0"/>
              <a:t>Check with YOUR radio vendor for specific pricing for YOUR agencies setup and operation</a:t>
            </a:r>
            <a:endParaRPr lang="en-US" sz="2000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Budgetary Pricing</a:t>
            </a:r>
            <a:endParaRPr lang="en-US" sz="28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833497"/>
              </p:ext>
            </p:extLst>
          </p:nvPr>
        </p:nvGraphicFramePr>
        <p:xfrm>
          <a:off x="2057400" y="2667000"/>
          <a:ext cx="6096000" cy="382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2057400"/>
                <a:gridCol w="2667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Mobile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Portable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Non-P25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Kenwood</a:t>
                      </a:r>
                      <a:r>
                        <a:rPr lang="en-US" sz="1600" baseline="0" dirty="0" smtClean="0"/>
                        <a:t> TK790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50W - $1150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100W - $1500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Kenwood TK2312K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$256</a:t>
                      </a:r>
                      <a:endParaRPr 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P25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Kenwood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TK5710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50W</a:t>
                      </a:r>
                      <a:r>
                        <a:rPr lang="en-US" baseline="0" dirty="0" smtClean="0"/>
                        <a:t> - $1885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100W - $2286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Kenwood TK5210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$1410</a:t>
                      </a:r>
                      <a:endParaRPr lang="en-US" sz="1600" dirty="0"/>
                    </a:p>
                  </a:txBody>
                  <a:tcPr anchor="ctr"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Can upgrade an</a:t>
                      </a:r>
                      <a:r>
                        <a:rPr lang="en-US" sz="1600" baseline="0" dirty="0" smtClean="0"/>
                        <a:t> existing </a:t>
                      </a:r>
                      <a:r>
                        <a:rPr lang="en-US" sz="1600" baseline="0" dirty="0" err="1" smtClean="0"/>
                        <a:t>lowband</a:t>
                      </a:r>
                      <a:r>
                        <a:rPr lang="en-US" sz="1600" baseline="0" dirty="0" smtClean="0"/>
                        <a:t> TK690 to a </a:t>
                      </a:r>
                      <a:r>
                        <a:rPr lang="en-US" sz="1600" baseline="0" dirty="0" err="1" smtClean="0"/>
                        <a:t>highband</a:t>
                      </a:r>
                      <a:r>
                        <a:rPr lang="en-US" sz="1600" baseline="0" dirty="0" smtClean="0"/>
                        <a:t> TK790 (keeping accessories) 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50W = $560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100W = $905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*NY</a:t>
                      </a:r>
                      <a:r>
                        <a:rPr lang="en-US" sz="1200" baseline="0" dirty="0" smtClean="0"/>
                        <a:t>S Contract</a:t>
                      </a:r>
                      <a:r>
                        <a:rPr lang="en-US" sz="1200" dirty="0" smtClean="0"/>
                        <a:t> Pricing</a:t>
                      </a:r>
                      <a:r>
                        <a:rPr lang="en-US" sz="1200" baseline="0" dirty="0" smtClean="0"/>
                        <a:t> equipment only</a:t>
                      </a:r>
                      <a:endParaRPr lang="en-US" sz="12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Budgetary Pricing</a:t>
            </a:r>
            <a:endParaRPr lang="en-US" sz="28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202685"/>
              </p:ext>
            </p:extLst>
          </p:nvPr>
        </p:nvGraphicFramePr>
        <p:xfrm>
          <a:off x="2057400" y="1600200"/>
          <a:ext cx="6096000" cy="220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2209800"/>
                <a:gridCol w="25146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Mobile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Portable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Non-P25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Motorola XPR-5550</a:t>
                      </a:r>
                      <a:endParaRPr lang="en-US" sz="1600" baseline="0" dirty="0" smtClean="0"/>
                    </a:p>
                    <a:p>
                      <a:pPr algn="ctr"/>
                      <a:r>
                        <a:rPr lang="en-US" sz="1600" baseline="0" dirty="0" smtClean="0"/>
                        <a:t>50W - $1600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Motorola</a:t>
                      </a:r>
                      <a:r>
                        <a:rPr lang="en-US" sz="1600" baseline="0" dirty="0" smtClean="0"/>
                        <a:t> XPR-7550</a:t>
                      </a:r>
                      <a:br>
                        <a:rPr lang="en-US" sz="1600" baseline="0" dirty="0" smtClean="0"/>
                      </a:br>
                      <a:r>
                        <a:rPr lang="en-US" sz="1600" dirty="0" smtClean="0"/>
                        <a:t>$1146</a:t>
                      </a:r>
                      <a:endParaRPr 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P25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Motorola</a:t>
                      </a:r>
                      <a:r>
                        <a:rPr lang="en-US" sz="1600" baseline="0" dirty="0" smtClean="0"/>
                        <a:t> APX-6550</a:t>
                      </a:r>
                      <a:r>
                        <a:rPr lang="en-US" baseline="0" dirty="0" smtClean="0"/>
                        <a:t/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45W - $2650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100W - $3051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Motorola APX-4000</a:t>
                      </a:r>
                    </a:p>
                    <a:p>
                      <a:pPr algn="ctr"/>
                      <a:r>
                        <a:rPr lang="en-US" sz="1600" dirty="0" smtClean="0"/>
                        <a:t>$1790</a:t>
                      </a:r>
                      <a:endParaRPr lang="en-US" sz="1600" dirty="0"/>
                    </a:p>
                  </a:txBody>
                  <a:tcPr anchor="ctr"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sz="1200" dirty="0" smtClean="0"/>
                        <a:t>*NY</a:t>
                      </a:r>
                      <a:r>
                        <a:rPr lang="en-US" sz="1200" baseline="0" dirty="0" smtClean="0"/>
                        <a:t>S Contract</a:t>
                      </a:r>
                      <a:r>
                        <a:rPr lang="en-US" sz="1200" dirty="0" smtClean="0"/>
                        <a:t> Pricing</a:t>
                      </a:r>
                      <a:r>
                        <a:rPr lang="en-US" sz="1200" baseline="0" dirty="0" smtClean="0"/>
                        <a:t> equipment only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122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Budgetary Pricing</a:t>
            </a:r>
            <a:endParaRPr lang="en-US" sz="28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041815"/>
              </p:ext>
            </p:extLst>
          </p:nvPr>
        </p:nvGraphicFramePr>
        <p:xfrm>
          <a:off x="2133600" y="1600200"/>
          <a:ext cx="54864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560"/>
                <a:gridCol w="329184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2"/>
                          </a:solidFill>
                        </a:rPr>
                        <a:t>Pagers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Motorola </a:t>
                      </a:r>
                      <a:r>
                        <a:rPr lang="en-US" b="1" dirty="0" err="1" smtClean="0"/>
                        <a:t>Minitor</a:t>
                      </a:r>
                      <a:r>
                        <a:rPr lang="en-US" b="1" baseline="0" dirty="0" smtClean="0"/>
                        <a:t> 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$392.00</a:t>
                      </a:r>
                      <a:endParaRPr 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Unication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$425.00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200" dirty="0" smtClean="0"/>
                        <a:t>*NY</a:t>
                      </a:r>
                      <a:r>
                        <a:rPr lang="en-US" sz="1200" baseline="0" dirty="0" smtClean="0"/>
                        <a:t>S Contract</a:t>
                      </a:r>
                      <a:r>
                        <a:rPr lang="en-US" sz="1200" dirty="0" smtClean="0"/>
                        <a:t> Pricing</a:t>
                      </a:r>
                      <a:r>
                        <a:rPr lang="en-US" sz="1200" baseline="0" dirty="0" smtClean="0"/>
                        <a:t> equipment only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948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09800"/>
            <a:ext cx="6553200" cy="990600"/>
          </a:xfrm>
        </p:spPr>
        <p:txBody>
          <a:bodyPr/>
          <a:lstStyle/>
          <a:p>
            <a:pPr algn="ctr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QUESTIONS ?</a:t>
            </a:r>
            <a:endParaRPr lang="en-US" sz="280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905000" y="5257800"/>
            <a:ext cx="6553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1600" dirty="0" smtClean="0"/>
              <a:t>Alex Rau</a:t>
            </a:r>
          </a:p>
          <a:p>
            <a:pPr algn="ctr"/>
            <a:r>
              <a:rPr lang="en-US" sz="1600" dirty="0" smtClean="0"/>
              <a:t>E911 Coordinator</a:t>
            </a:r>
            <a:br>
              <a:rPr lang="en-US" sz="1600" dirty="0" smtClean="0"/>
            </a:br>
            <a:r>
              <a:rPr lang="en-US" sz="1600" dirty="0" smtClean="0"/>
              <a:t>845-807-0134</a:t>
            </a:r>
          </a:p>
          <a:p>
            <a:pPr algn="ctr"/>
            <a:r>
              <a:rPr lang="en-US" sz="1600" dirty="0"/>
              <a:t>a</a:t>
            </a:r>
            <a:r>
              <a:rPr lang="en-US" sz="1600" dirty="0" smtClean="0"/>
              <a:t>lex.rau@co.sullivan.ny.us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689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Current </a:t>
            </a:r>
            <a:r>
              <a:rPr lang="en-US" sz="2800" dirty="0" smtClean="0"/>
              <a:t>Infrastructure Status</a:t>
            </a:r>
            <a:endParaRPr lang="en-US" sz="2800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 smtClean="0"/>
              <a:t>Construction and/or modification of (5) towers completed</a:t>
            </a:r>
            <a:endParaRPr lang="en-US" sz="2000" dirty="0" smtClean="0"/>
          </a:p>
          <a:p>
            <a:r>
              <a:rPr lang="en-US" sz="2000" dirty="0" smtClean="0"/>
              <a:t>Construction on (2) towers set to begin within th</a:t>
            </a:r>
            <a:r>
              <a:rPr lang="en-US" sz="2000" dirty="0" smtClean="0"/>
              <a:t>e next 2 weeks. </a:t>
            </a:r>
            <a:br>
              <a:rPr lang="en-US" sz="2000" dirty="0" smtClean="0"/>
            </a:br>
            <a:r>
              <a:rPr lang="en-US" sz="2000" dirty="0" smtClean="0"/>
              <a:t>(Tusten &amp; Delaware)</a:t>
            </a:r>
            <a:endParaRPr lang="en-US" sz="2000" dirty="0" smtClean="0"/>
          </a:p>
          <a:p>
            <a:r>
              <a:rPr lang="en-US" sz="2000" dirty="0" smtClean="0"/>
              <a:t>Environmental</a:t>
            </a:r>
            <a:br>
              <a:rPr lang="en-US" sz="2000" dirty="0" smtClean="0"/>
            </a:br>
            <a:r>
              <a:rPr lang="en-US" sz="2000" dirty="0" smtClean="0"/>
              <a:t>reviews on the</a:t>
            </a:r>
            <a:br>
              <a:rPr lang="en-US" sz="2000" dirty="0" smtClean="0"/>
            </a:br>
            <a:r>
              <a:rPr lang="en-US" sz="2000" dirty="0" smtClean="0"/>
              <a:t>last (2) towers</a:t>
            </a:r>
            <a:br>
              <a:rPr lang="en-US" sz="2000" dirty="0" smtClean="0"/>
            </a:br>
            <a:r>
              <a:rPr lang="en-US" sz="2000" dirty="0" smtClean="0"/>
              <a:t>in progress with</a:t>
            </a:r>
            <a:br>
              <a:rPr lang="en-US" sz="2000" dirty="0" smtClean="0"/>
            </a:br>
            <a:r>
              <a:rPr lang="en-US" sz="2000" dirty="0" smtClean="0"/>
              <a:t>construction bids</a:t>
            </a:r>
            <a:br>
              <a:rPr lang="en-US" sz="2000" dirty="0" smtClean="0"/>
            </a:br>
            <a:r>
              <a:rPr lang="en-US" sz="2000" dirty="0" smtClean="0"/>
              <a:t>going out in the</a:t>
            </a:r>
            <a:br>
              <a:rPr lang="en-US" sz="2000" dirty="0" smtClean="0"/>
            </a:br>
            <a:r>
              <a:rPr lang="en-US" sz="2000" dirty="0" smtClean="0"/>
              <a:t>next few weeks</a:t>
            </a:r>
            <a:endParaRPr lang="en-US" sz="2000" dirty="0" smtClean="0"/>
          </a:p>
        </p:txBody>
      </p:sp>
      <p:pic>
        <p:nvPicPr>
          <p:cNvPr id="7" name="Picture 6" descr="tower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3352800"/>
            <a:ext cx="3124200" cy="30687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err="1" smtClean="0"/>
              <a:t>Tennanah</a:t>
            </a:r>
            <a:r>
              <a:rPr lang="en-US" sz="2800" dirty="0" smtClean="0"/>
              <a:t> Lake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295400"/>
            <a:ext cx="3045742" cy="541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8" t="14266" r="49066" b="48547"/>
          <a:stretch/>
        </p:blipFill>
        <p:spPr>
          <a:xfrm>
            <a:off x="5181600" y="1295400"/>
            <a:ext cx="2819400" cy="26760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6" t="6162" r="23396" b="31751"/>
          <a:stretch/>
        </p:blipFill>
        <p:spPr>
          <a:xfrm>
            <a:off x="5029200" y="4016796"/>
            <a:ext cx="3429000" cy="27080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Wurtsboro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272611"/>
            <a:ext cx="2957513" cy="5257800"/>
          </a:xfrm>
          <a:prstGeom prst="rect">
            <a:avLst/>
          </a:prstGeom>
        </p:spPr>
      </p:pic>
      <p:pic>
        <p:nvPicPr>
          <p:cNvPr id="9" name="Picture 2" descr="C:\Users\RauAG\AppData\Local\Microsoft\Windows\Temporary Internet Files\Content.Outlook\N6K2EYBD\2015-05-14 11 03 46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102" y="4473011"/>
            <a:ext cx="3657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302" y="1249822"/>
            <a:ext cx="2743200" cy="3144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Current </a:t>
            </a:r>
            <a:r>
              <a:rPr lang="en-US" sz="2800" dirty="0" smtClean="0"/>
              <a:t>Systems Status</a:t>
            </a:r>
            <a:endParaRPr lang="en-US" sz="2800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Microwave interconnect surveying and engineering has been completed.</a:t>
            </a:r>
            <a:endParaRPr lang="en-US" dirty="0" smtClean="0"/>
          </a:p>
          <a:p>
            <a:r>
              <a:rPr lang="en-US" dirty="0" smtClean="0"/>
              <a:t>Microwave procurement completed </a:t>
            </a:r>
            <a:r>
              <a:rPr lang="en-US" sz="2000" dirty="0" smtClean="0"/>
              <a:t>($1.4million June 2015) </a:t>
            </a:r>
            <a:endParaRPr lang="en-US" sz="2000" dirty="0" smtClean="0"/>
          </a:p>
          <a:p>
            <a:r>
              <a:rPr lang="en-US" dirty="0" smtClean="0"/>
              <a:t>CDR in progress with Motorola</a:t>
            </a:r>
            <a:br>
              <a:rPr lang="en-US" dirty="0" smtClean="0"/>
            </a:br>
            <a:r>
              <a:rPr lang="en-US" sz="1800" dirty="0" smtClean="0"/>
              <a:t>(Core system, batteries, backup, consoles, recorders, rack layouts, etc.)</a:t>
            </a:r>
          </a:p>
          <a:p>
            <a:r>
              <a:rPr lang="en-US" dirty="0" smtClean="0"/>
              <a:t>Final review of FCC licensing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Timeline moving forward</a:t>
            </a:r>
            <a:endParaRPr lang="en-US" sz="2800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Fall 2015</a:t>
            </a:r>
          </a:p>
          <a:p>
            <a:pPr lvl="1"/>
            <a:r>
              <a:rPr lang="en-US" sz="1600" dirty="0" smtClean="0"/>
              <a:t>Continue Infrastructure</a:t>
            </a:r>
          </a:p>
          <a:p>
            <a:pPr lvl="1"/>
            <a:r>
              <a:rPr lang="en-US" sz="1600" dirty="0" smtClean="0"/>
              <a:t>Begin equipment installation</a:t>
            </a:r>
            <a:endParaRPr lang="en-US" sz="1600" dirty="0" smtClean="0"/>
          </a:p>
          <a:p>
            <a:r>
              <a:rPr lang="en-US" sz="1600" dirty="0" smtClean="0"/>
              <a:t>Winter/Spring 2016</a:t>
            </a:r>
          </a:p>
          <a:p>
            <a:pPr lvl="1"/>
            <a:r>
              <a:rPr lang="en-US" sz="1600" dirty="0" smtClean="0"/>
              <a:t>Complete infrastructure</a:t>
            </a:r>
          </a:p>
          <a:p>
            <a:pPr lvl="1"/>
            <a:r>
              <a:rPr lang="en-US" sz="1600" dirty="0" smtClean="0"/>
              <a:t>Continue installation</a:t>
            </a:r>
          </a:p>
          <a:p>
            <a:r>
              <a:rPr lang="en-US" sz="1600" dirty="0" smtClean="0"/>
              <a:t>Summer/Fall 2016</a:t>
            </a:r>
          </a:p>
          <a:p>
            <a:pPr lvl="1"/>
            <a:r>
              <a:rPr lang="en-US" sz="1600" dirty="0" smtClean="0"/>
              <a:t>Final installation &amp; testing</a:t>
            </a:r>
          </a:p>
          <a:p>
            <a:r>
              <a:rPr lang="en-US" sz="1600" dirty="0" smtClean="0"/>
              <a:t>Winter 2016</a:t>
            </a:r>
          </a:p>
          <a:p>
            <a:pPr lvl="1"/>
            <a:r>
              <a:rPr lang="en-US" sz="1600" dirty="0" smtClean="0"/>
              <a:t>Move select services to new system for testing</a:t>
            </a:r>
            <a:endParaRPr lang="en-US" sz="1600" dirty="0"/>
          </a:p>
          <a:p>
            <a:r>
              <a:rPr lang="en-US" sz="1600" dirty="0" smtClean="0"/>
              <a:t>Spring/Summer 2017</a:t>
            </a:r>
          </a:p>
          <a:p>
            <a:pPr lvl="1"/>
            <a:r>
              <a:rPr lang="en-US" sz="1600" dirty="0" smtClean="0"/>
              <a:t>Begin to migrate Fire &amp; EMS to new system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84376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Coverage</a:t>
            </a:r>
            <a:endParaRPr lang="en-US" sz="1600" dirty="0"/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2286000" y="1371600"/>
            <a:ext cx="6248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−"/>
              <a:defRPr sz="22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Verdana" pitchFamily="34" charset="0"/>
              <a:buChar char="−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Spec for 95% mobile road coverage</a:t>
            </a:r>
          </a:p>
          <a:p>
            <a:r>
              <a:rPr lang="en-US" dirty="0" smtClean="0"/>
              <a:t>Simulcast &amp; Voting</a:t>
            </a:r>
            <a:endParaRPr lang="en-US" sz="2000" dirty="0" smtClean="0"/>
          </a:p>
          <a:p>
            <a:r>
              <a:rPr lang="en-US" dirty="0" smtClean="0"/>
              <a:t>In-Building coverage</a:t>
            </a:r>
          </a:p>
          <a:p>
            <a:pPr lvl="1"/>
            <a:r>
              <a:rPr lang="en-US" sz="1600" dirty="0" smtClean="0"/>
              <a:t>VHF high band will provide better penetration</a:t>
            </a:r>
          </a:p>
          <a:p>
            <a:pPr lvl="1"/>
            <a:r>
              <a:rPr lang="en-US" sz="1600" dirty="0" smtClean="0"/>
              <a:t>Talkback to/from tower will still have weak spots</a:t>
            </a:r>
          </a:p>
          <a:p>
            <a:r>
              <a:rPr lang="en-US" dirty="0" smtClean="0"/>
              <a:t>Mobile on-scene should continue to be primary mode of communications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Coverage Projection </a:t>
            </a:r>
            <a:r>
              <a:rPr lang="en-US" sz="1600" dirty="0" smtClean="0"/>
              <a:t>(Mobile Inbound)</a:t>
            </a: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4" y="1420158"/>
            <a:ext cx="5095875" cy="4980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771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Coverage Projection </a:t>
            </a:r>
            <a:r>
              <a:rPr lang="en-US" sz="1600" dirty="0" smtClean="0"/>
              <a:t>(Mobile Outbound)</a:t>
            </a:r>
            <a:endParaRPr lang="en-US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371600"/>
            <a:ext cx="5334000" cy="527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348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ct status report">
  <a:themeElements>
    <a:clrScheme name="Default Design 1">
      <a:dk1>
        <a:srgbClr val="333300"/>
      </a:dk1>
      <a:lt1>
        <a:srgbClr val="FFFFFF"/>
      </a:lt1>
      <a:dk2>
        <a:srgbClr val="000000"/>
      </a:dk2>
      <a:lt2>
        <a:srgbClr val="969696"/>
      </a:lt2>
      <a:accent1>
        <a:srgbClr val="E5D58A"/>
      </a:accent1>
      <a:accent2>
        <a:srgbClr val="CCCC00"/>
      </a:accent2>
      <a:accent3>
        <a:srgbClr val="FFFFFF"/>
      </a:accent3>
      <a:accent4>
        <a:srgbClr val="2A2A00"/>
      </a:accent4>
      <a:accent5>
        <a:srgbClr val="F0E7C4"/>
      </a:accent5>
      <a:accent6>
        <a:srgbClr val="B9B900"/>
      </a:accent6>
      <a:hlink>
        <a:srgbClr val="999933"/>
      </a:hlink>
      <a:folHlink>
        <a:srgbClr val="666633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5D58A"/>
        </a:accent1>
        <a:accent2>
          <a:srgbClr val="CCCC00"/>
        </a:accent2>
        <a:accent3>
          <a:srgbClr val="FFFFFF"/>
        </a:accent3>
        <a:accent4>
          <a:srgbClr val="2A2A00"/>
        </a:accent4>
        <a:accent5>
          <a:srgbClr val="F0E7C4"/>
        </a:accent5>
        <a:accent6>
          <a:srgbClr val="B9B900"/>
        </a:accent6>
        <a:hlink>
          <a:srgbClr val="9999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8EA1C0"/>
        </a:lt1>
        <a:dk2>
          <a:srgbClr val="FFFFFF"/>
        </a:dk2>
        <a:lt2>
          <a:srgbClr val="5F5F5F"/>
        </a:lt2>
        <a:accent1>
          <a:srgbClr val="B6CDDE"/>
        </a:accent1>
        <a:accent2>
          <a:srgbClr val="8A7CA2"/>
        </a:accent2>
        <a:accent3>
          <a:srgbClr val="C6CDDC"/>
        </a:accent3>
        <a:accent4>
          <a:srgbClr val="000000"/>
        </a:accent4>
        <a:accent5>
          <a:srgbClr val="D7E3EC"/>
        </a:accent5>
        <a:accent6>
          <a:srgbClr val="7D7092"/>
        </a:accent6>
        <a:hlink>
          <a:srgbClr val="336699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333300"/>
        </a:dk1>
        <a:lt1>
          <a:srgbClr val="FFFFFF"/>
        </a:lt1>
        <a:dk2>
          <a:srgbClr val="000000"/>
        </a:dk2>
        <a:lt2>
          <a:srgbClr val="969696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2A2A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Project status report</Template>
  <TotalTime>2483</TotalTime>
  <Words>366</Words>
  <Application>Microsoft Office PowerPoint</Application>
  <PresentationFormat>On-screen Show (4:3)</PresentationFormat>
  <Paragraphs>96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Project status report</vt:lpstr>
      <vt:lpstr>Public Safety Communications Upgrade Project</vt:lpstr>
      <vt:lpstr>Current Infrastructure Status</vt:lpstr>
      <vt:lpstr>Tennanah Lake</vt:lpstr>
      <vt:lpstr>Wurtsboro</vt:lpstr>
      <vt:lpstr>Current Systems Status</vt:lpstr>
      <vt:lpstr>Timeline moving forward</vt:lpstr>
      <vt:lpstr>Coverage</vt:lpstr>
      <vt:lpstr>Coverage Projection (Mobile Inbound)</vt:lpstr>
      <vt:lpstr>Coverage Projection (Mobile Outbound)</vt:lpstr>
      <vt:lpstr>Coverage Projection (Port Inbound)</vt:lpstr>
      <vt:lpstr>Coverage Projection (Port Outbound)</vt:lpstr>
      <vt:lpstr>Tentative Channel Plan</vt:lpstr>
      <vt:lpstr>Equipment</vt:lpstr>
      <vt:lpstr>End user radio equipment</vt:lpstr>
      <vt:lpstr>End user radio specifications</vt:lpstr>
      <vt:lpstr>Budgetary Pricing</vt:lpstr>
      <vt:lpstr>Budgetary Pricing</vt:lpstr>
      <vt:lpstr>Budgetary Pricing</vt:lpstr>
      <vt:lpstr>  QUESTIONS 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Safety Communications Upgrade Project</dc:title>
  <dc:creator>Alex</dc:creator>
  <cp:lastModifiedBy>Rau, Alex G.</cp:lastModifiedBy>
  <cp:revision>102</cp:revision>
  <cp:lastPrinted>2015-07-23T21:55:57Z</cp:lastPrinted>
  <dcterms:created xsi:type="dcterms:W3CDTF">2012-09-09T23:27:11Z</dcterms:created>
  <dcterms:modified xsi:type="dcterms:W3CDTF">2015-07-24T17:47:54Z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TC062070741033</vt:lpwstr>
  </property>
</Properties>
</file>